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sldIdLst>
    <p:sldId id="256" r:id="rId2"/>
    <p:sldId id="257" r:id="rId3"/>
    <p:sldId id="271" r:id="rId4"/>
    <p:sldId id="287" r:id="rId5"/>
    <p:sldId id="288" r:id="rId6"/>
    <p:sldId id="259" r:id="rId7"/>
    <p:sldId id="274" r:id="rId8"/>
    <p:sldId id="275" r:id="rId9"/>
    <p:sldId id="276" r:id="rId10"/>
    <p:sldId id="277" r:id="rId11"/>
    <p:sldId id="278" r:id="rId12"/>
    <p:sldId id="279" r:id="rId13"/>
    <p:sldId id="258" r:id="rId14"/>
    <p:sldId id="261" r:id="rId15"/>
    <p:sldId id="262" r:id="rId16"/>
    <p:sldId id="263" r:id="rId17"/>
    <p:sldId id="264" r:id="rId18"/>
    <p:sldId id="265" r:id="rId19"/>
    <p:sldId id="280" r:id="rId20"/>
    <p:sldId id="281" r:id="rId21"/>
    <p:sldId id="282" r:id="rId22"/>
    <p:sldId id="283" r:id="rId23"/>
    <p:sldId id="284" r:id="rId24"/>
    <p:sldId id="266" r:id="rId25"/>
    <p:sldId id="267" r:id="rId26"/>
    <p:sldId id="268" r:id="rId27"/>
    <p:sldId id="269" r:id="rId28"/>
    <p:sldId id="270" r:id="rId29"/>
    <p:sldId id="273" r:id="rId30"/>
    <p:sldId id="285" r:id="rId31"/>
    <p:sldId id="286" r:id="rId32"/>
    <p:sldId id="289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FEDD2-BB6E-4805-9E09-8F33DB28B7BA}" type="datetimeFigureOut">
              <a:rPr lang="en-US" smtClean="0"/>
              <a:t>4/8/2016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C0AD5-AB6B-4D43-B09D-4DE6F7D32A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635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FEDD2-BB6E-4805-9E09-8F33DB28B7BA}" type="datetimeFigureOut">
              <a:rPr lang="en-US" smtClean="0"/>
              <a:t>4/8/2016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C0AD5-AB6B-4D43-B09D-4DE6F7D32A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115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FEDD2-BB6E-4805-9E09-8F33DB28B7BA}" type="datetimeFigureOut">
              <a:rPr lang="en-US" smtClean="0"/>
              <a:t>4/8/2016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C0AD5-AB6B-4D43-B09D-4DE6F7D32AB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240863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FEDD2-BB6E-4805-9E09-8F33DB28B7BA}" type="datetimeFigureOut">
              <a:rPr lang="en-US" smtClean="0"/>
              <a:t>4/8/2016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C0AD5-AB6B-4D43-B09D-4DE6F7D32A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3857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FEDD2-BB6E-4805-9E09-8F33DB28B7BA}" type="datetimeFigureOut">
              <a:rPr lang="en-US" smtClean="0"/>
              <a:t>4/8/2016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C0AD5-AB6B-4D43-B09D-4DE6F7D32AB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716334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FEDD2-BB6E-4805-9E09-8F33DB28B7BA}" type="datetimeFigureOut">
              <a:rPr lang="en-US" smtClean="0"/>
              <a:t>4/8/2016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C0AD5-AB6B-4D43-B09D-4DE6F7D32A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485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FEDD2-BB6E-4805-9E09-8F33DB28B7BA}" type="datetimeFigureOut">
              <a:rPr lang="en-US" smtClean="0"/>
              <a:t>4/8/2016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C0AD5-AB6B-4D43-B09D-4DE6F7D32A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7571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FEDD2-BB6E-4805-9E09-8F33DB28B7BA}" type="datetimeFigureOut">
              <a:rPr lang="en-US" smtClean="0"/>
              <a:t>4/8/2016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C0AD5-AB6B-4D43-B09D-4DE6F7D32A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364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FEDD2-BB6E-4805-9E09-8F33DB28B7BA}" type="datetimeFigureOut">
              <a:rPr lang="en-US" smtClean="0"/>
              <a:t>4/8/2016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C0AD5-AB6B-4D43-B09D-4DE6F7D32A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49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FEDD2-BB6E-4805-9E09-8F33DB28B7BA}" type="datetimeFigureOut">
              <a:rPr lang="en-US" smtClean="0"/>
              <a:t>4/8/2016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C0AD5-AB6B-4D43-B09D-4DE6F7D32A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485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FEDD2-BB6E-4805-9E09-8F33DB28B7BA}" type="datetimeFigureOut">
              <a:rPr lang="en-US" smtClean="0"/>
              <a:t>4/8/2016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C0AD5-AB6B-4D43-B09D-4DE6F7D32A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459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FEDD2-BB6E-4805-9E09-8F33DB28B7BA}" type="datetimeFigureOut">
              <a:rPr lang="en-US" smtClean="0"/>
              <a:t>4/8/2016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C0AD5-AB6B-4D43-B09D-4DE6F7D32A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18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FEDD2-BB6E-4805-9E09-8F33DB28B7BA}" type="datetimeFigureOut">
              <a:rPr lang="en-US" smtClean="0"/>
              <a:t>4/8/2016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C0AD5-AB6B-4D43-B09D-4DE6F7D32A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45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FEDD2-BB6E-4805-9E09-8F33DB28B7BA}" type="datetimeFigureOut">
              <a:rPr lang="en-US" smtClean="0"/>
              <a:t>4/8/2016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C0AD5-AB6B-4D43-B09D-4DE6F7D32A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138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FEDD2-BB6E-4805-9E09-8F33DB28B7BA}" type="datetimeFigureOut">
              <a:rPr lang="en-US" smtClean="0"/>
              <a:t>4/8/2016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C0AD5-AB6B-4D43-B09D-4DE6F7D32A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780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FEDD2-BB6E-4805-9E09-8F33DB28B7BA}" type="datetimeFigureOut">
              <a:rPr lang="en-US" smtClean="0"/>
              <a:t>4/8/2016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C0AD5-AB6B-4D43-B09D-4DE6F7D32A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352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FEDD2-BB6E-4805-9E09-8F33DB28B7BA}" type="datetimeFigureOut">
              <a:rPr lang="en-US" smtClean="0"/>
              <a:t>4/8/2016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88C0AD5-AB6B-4D43-B09D-4DE6F7D32A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548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  <p:sldLayoutId id="2147483776" r:id="rId13"/>
    <p:sldLayoutId id="2147483777" r:id="rId14"/>
    <p:sldLayoutId id="2147483778" r:id="rId15"/>
    <p:sldLayoutId id="214748377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mailto:obrienL1@Michigan.gov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194318"/>
            <a:ext cx="7766936" cy="2856518"/>
          </a:xfrm>
        </p:spPr>
        <p:txBody>
          <a:bodyPr/>
          <a:lstStyle/>
          <a:p>
            <a:pPr algn="ctr"/>
            <a:r>
              <a:rPr lang="en-US" sz="6600" dirty="0" smtClean="0"/>
              <a:t>“2016 Will Be Better”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sz="3600" dirty="0" smtClean="0"/>
              <a:t>(Prediction to the OCU Staff in November 2015)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34573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99626" y="398497"/>
            <a:ext cx="468589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>
                <a:solidFill>
                  <a:schemeClr val="accent1">
                    <a:lumMod val="75000"/>
                  </a:schemeClr>
                </a:solidFill>
              </a:rPr>
              <a:t>Insider Fraud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42391" y="1414160"/>
            <a:ext cx="1002107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000" dirty="0" smtClean="0"/>
              <a:t>Primary perpetrators of malicious activity?  Senior position employees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000" dirty="0" smtClean="0"/>
              <a:t>Activity lasted approximately 33 months; non-management crime lasted average of 18 months.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000" dirty="0" smtClean="0"/>
              <a:t>Managers use their superior access to information and relative lack of supervision to sustain longer crimes.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1916095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78125" y="603771"/>
            <a:ext cx="468589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>
                <a:solidFill>
                  <a:schemeClr val="accent1">
                    <a:lumMod val="75000"/>
                  </a:schemeClr>
                </a:solidFill>
              </a:rPr>
              <a:t>Insider Fraud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71600" y="1903445"/>
            <a:ext cx="8184164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000" dirty="0" smtClean="0"/>
              <a:t>Who does the most damage?</a:t>
            </a:r>
          </a:p>
          <a:p>
            <a:pPr marL="1028700" lvl="1" indent="-571500">
              <a:buFont typeface="Wingdings" panose="05000000000000000000" pitchFamily="2" charset="2"/>
              <a:buChar char="q"/>
            </a:pPr>
            <a:r>
              <a:rPr lang="en-US" sz="4000" dirty="0" smtClean="0"/>
              <a:t>Accounting Employees</a:t>
            </a:r>
          </a:p>
          <a:p>
            <a:pPr marL="1028700" lvl="1" indent="-571500">
              <a:buFont typeface="Wingdings" panose="05000000000000000000" pitchFamily="2" charset="2"/>
              <a:buChar char="q"/>
            </a:pPr>
            <a:r>
              <a:rPr lang="en-US" sz="4000" dirty="0" smtClean="0"/>
              <a:t>Customer Service Employees</a:t>
            </a:r>
          </a:p>
          <a:p>
            <a:pPr marL="1028700" lvl="1" indent="-571500">
              <a:buFont typeface="Wingdings" panose="05000000000000000000" pitchFamily="2" charset="2"/>
              <a:buChar char="q"/>
            </a:pPr>
            <a:r>
              <a:rPr lang="en-US" sz="4000" dirty="0" smtClean="0"/>
              <a:t>Technical and Analysis Employees</a:t>
            </a:r>
          </a:p>
          <a:p>
            <a:pPr marL="1028700" lvl="1" indent="-571500">
              <a:buFont typeface="Wingdings" panose="05000000000000000000" pitchFamily="2" charset="2"/>
              <a:buChar char="q"/>
            </a:pPr>
            <a:endParaRPr lang="en-US" sz="4000" dirty="0" smtClean="0"/>
          </a:p>
          <a:p>
            <a:pPr lvl="1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4798806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90866" y="615820"/>
            <a:ext cx="35397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chemeClr val="accent1">
                    <a:lumMod val="75000"/>
                  </a:schemeClr>
                </a:solidFill>
              </a:rPr>
              <a:t>Detection</a:t>
            </a:r>
            <a:endParaRPr lang="en-US" sz="6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68963" y="1912776"/>
            <a:ext cx="870546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Wingdings" panose="05000000000000000000" pitchFamily="2" charset="2"/>
              <a:buChar char="q"/>
            </a:pPr>
            <a:r>
              <a:rPr lang="en-US" sz="4000" dirty="0" smtClean="0"/>
              <a:t>Audits/Examinations</a:t>
            </a:r>
          </a:p>
          <a:p>
            <a:pPr marL="742950" indent="-742950">
              <a:buFont typeface="Wingdings" panose="05000000000000000000" pitchFamily="2" charset="2"/>
              <a:buChar char="q"/>
            </a:pPr>
            <a:r>
              <a:rPr lang="en-US" sz="4000" dirty="0" smtClean="0"/>
              <a:t>Customer Complaints</a:t>
            </a:r>
          </a:p>
          <a:p>
            <a:pPr marL="742950" indent="-742950">
              <a:buFont typeface="Wingdings" panose="05000000000000000000" pitchFamily="2" charset="2"/>
              <a:buChar char="q"/>
            </a:pPr>
            <a:r>
              <a:rPr lang="en-US" sz="4000" dirty="0" smtClean="0"/>
              <a:t>Co-worker Suspicions</a:t>
            </a:r>
          </a:p>
          <a:p>
            <a:pPr marL="742950" indent="-742950">
              <a:buFont typeface="Wingdings" panose="05000000000000000000" pitchFamily="2" charset="2"/>
              <a:buChar char="q"/>
            </a:pPr>
            <a:r>
              <a:rPr lang="en-US" sz="4000" dirty="0" smtClean="0"/>
              <a:t>Questioning abnormal activities</a:t>
            </a:r>
          </a:p>
          <a:p>
            <a:pPr marL="742950" indent="-742950">
              <a:buFont typeface="Wingdings" panose="05000000000000000000" pitchFamily="2" charset="2"/>
              <a:buChar char="q"/>
            </a:pPr>
            <a:r>
              <a:rPr lang="en-US" sz="4000" dirty="0" smtClean="0"/>
              <a:t>Very small percentage found by fraud monitoring software and systems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3249" y="1735494"/>
            <a:ext cx="1869917" cy="1847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54046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00063"/>
            <a:ext cx="9348788" cy="2317750"/>
          </a:xfrm>
        </p:spPr>
        <p:txBody>
          <a:bodyPr>
            <a:noAutofit/>
          </a:bodyPr>
          <a:lstStyle/>
          <a:p>
            <a:pPr algn="ctr"/>
            <a:r>
              <a:rPr lang="en-US" sz="6000" dirty="0" smtClean="0"/>
              <a:t>Board Members Fiduciary and Regulatory Responsibilities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3619500"/>
            <a:ext cx="10366375" cy="2855913"/>
          </a:xfrm>
        </p:spPr>
        <p:txBody>
          <a:bodyPr>
            <a:normAutofit fontScale="77500" lnSpcReduction="20000"/>
          </a:bodyPr>
          <a:lstStyle/>
          <a:p>
            <a:pPr marL="3657600" lvl="8" indent="0">
              <a:buNone/>
            </a:pPr>
            <a:endParaRPr lang="en-US" dirty="0" smtClean="0"/>
          </a:p>
          <a:p>
            <a:pPr lvl="8" algn="just">
              <a:buFont typeface="Wingdings" panose="05000000000000000000" pitchFamily="2" charset="2"/>
              <a:buChar char="q"/>
            </a:pPr>
            <a:r>
              <a:rPr lang="en-US" sz="4000" dirty="0" smtClean="0"/>
              <a:t>Ensure Appropriate Internal Controls</a:t>
            </a:r>
          </a:p>
          <a:p>
            <a:pPr lvl="8" algn="just">
              <a:buFont typeface="Wingdings" panose="05000000000000000000" pitchFamily="2" charset="2"/>
              <a:buChar char="q"/>
            </a:pPr>
            <a:r>
              <a:rPr lang="en-US" sz="4000" dirty="0" smtClean="0"/>
              <a:t>Regularly complete an individual assessment of compliance through a </a:t>
            </a:r>
            <a:r>
              <a:rPr lang="en-US" sz="4000" u="sng" dirty="0" smtClean="0"/>
              <a:t>reasonable</a:t>
            </a:r>
            <a:r>
              <a:rPr lang="en-US" sz="4000" dirty="0" smtClean="0"/>
              <a:t> audit program.</a:t>
            </a:r>
          </a:p>
        </p:txBody>
      </p:sp>
    </p:spTree>
    <p:extLst>
      <p:ext uri="{BB962C8B-B14F-4D97-AF65-F5344CB8AC3E}">
        <p14:creationId xmlns:p14="http://schemas.microsoft.com/office/powerpoint/2010/main" val="192696014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674" y="401216"/>
            <a:ext cx="9144000" cy="2313992"/>
          </a:xfrm>
        </p:spPr>
        <p:txBody>
          <a:bodyPr>
            <a:normAutofit/>
          </a:bodyPr>
          <a:lstStyle/>
          <a:p>
            <a:r>
              <a:rPr lang="en-US" sz="7200" dirty="0" smtClean="0"/>
              <a:t>FRAUD PREVENTION 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731" y="3013788"/>
            <a:ext cx="9144000" cy="2178698"/>
          </a:xfrm>
        </p:spPr>
        <p:txBody>
          <a:bodyPr/>
          <a:lstStyle/>
          <a:p>
            <a:endParaRPr lang="en-US" dirty="0" smtClean="0"/>
          </a:p>
          <a:p>
            <a:pPr algn="ctr"/>
            <a:r>
              <a:rPr lang="en-US" sz="5400" dirty="0" smtClean="0"/>
              <a:t>What a Board of Directors can do.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70816370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What A Board Can Do: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827176"/>
            <a:ext cx="8596668" cy="321418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Conduct periodic surprise audits and annual review of procedures.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4213305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25151" y="1138335"/>
            <a:ext cx="92186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chemeClr val="accent1">
                    <a:lumMod val="75000"/>
                  </a:schemeClr>
                </a:solidFill>
              </a:rPr>
              <a:t>What A Board Can Do:</a:t>
            </a:r>
            <a:endParaRPr lang="en-US" sz="6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5151" y="3432292"/>
            <a:ext cx="91346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000" dirty="0" smtClean="0"/>
              <a:t>Clearly document </a:t>
            </a:r>
            <a:r>
              <a:rPr lang="en-US" sz="4000" i="1" dirty="0" smtClean="0"/>
              <a:t>and consistently enforce policies and</a:t>
            </a:r>
            <a:r>
              <a:rPr lang="en-US" sz="4000" dirty="0"/>
              <a:t> </a:t>
            </a:r>
            <a:r>
              <a:rPr lang="en-US" sz="4000" dirty="0" smtClean="0"/>
              <a:t>controls.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360666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6309" y="1259633"/>
            <a:ext cx="91533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chemeClr val="accent1">
                    <a:lumMod val="75000"/>
                  </a:schemeClr>
                </a:solidFill>
              </a:rPr>
              <a:t>What a Board Can Do: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50025" y="3461659"/>
            <a:ext cx="85459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000" dirty="0" smtClean="0"/>
              <a:t>Institute periodic security awareness for all employees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1519707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2555" y="2194354"/>
            <a:ext cx="1003973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000" dirty="0" smtClean="0"/>
              <a:t>Include unexplained financial gain in any periodic reinvestigations of employees</a:t>
            </a:r>
          </a:p>
          <a:p>
            <a:pPr marL="1028700" lvl="1" indent="-571500">
              <a:buFont typeface="Wingdings" panose="05000000000000000000" pitchFamily="2" charset="2"/>
              <a:buChar char="v"/>
            </a:pPr>
            <a:r>
              <a:rPr lang="en-US" sz="4000" dirty="0" smtClean="0"/>
              <a:t>Regular review of all employees, particularly if under financial stress or living beyond their means.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679510" y="718457"/>
            <a:ext cx="773481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chemeClr val="accent1">
                    <a:lumMod val="75000"/>
                  </a:schemeClr>
                </a:solidFill>
              </a:rPr>
              <a:t>What a Board Can Do:</a:t>
            </a:r>
            <a:endParaRPr lang="en-US" sz="6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193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92899" y="687746"/>
            <a:ext cx="907195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>
                <a:solidFill>
                  <a:schemeClr val="accent1">
                    <a:lumMod val="75000"/>
                  </a:schemeClr>
                </a:solidFill>
              </a:rPr>
              <a:t>What a Board Can Do: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35494" y="2202024"/>
            <a:ext cx="90880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000" dirty="0" smtClean="0"/>
              <a:t>Log, monitor and audit employee online actions.</a:t>
            </a:r>
          </a:p>
          <a:p>
            <a:pPr marL="1028700" lvl="1" indent="-571500">
              <a:buFont typeface="Wingdings" panose="05000000000000000000" pitchFamily="2" charset="2"/>
              <a:buChar char="v"/>
            </a:pPr>
            <a:r>
              <a:rPr lang="en-US" sz="4000" dirty="0" smtClean="0"/>
              <a:t>Enforce account and password policies and procedures. </a:t>
            </a:r>
          </a:p>
          <a:p>
            <a:pPr marL="1028700" lvl="1" indent="-571500">
              <a:buFont typeface="Wingdings" panose="05000000000000000000" pitchFamily="2" charset="2"/>
              <a:buChar char="v"/>
            </a:pPr>
            <a:r>
              <a:rPr lang="en-US" sz="4000" dirty="0" smtClean="0"/>
              <a:t>Log and monitor to review online actions of employees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472689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43173" y="1126240"/>
            <a:ext cx="7766936" cy="1646302"/>
          </a:xfrm>
          <a:ln>
            <a:solidFill>
              <a:srgbClr val="3333CC"/>
            </a:solidFill>
          </a:ln>
        </p:spPr>
        <p:txBody>
          <a:bodyPr>
            <a:normAutofit/>
          </a:bodyPr>
          <a:lstStyle/>
          <a:p>
            <a:r>
              <a:rPr lang="en-US" sz="8000" b="1" i="1" dirty="0" smtClean="0">
                <a:solidFill>
                  <a:schemeClr val="accent6">
                    <a:lumMod val="50000"/>
                  </a:schemeClr>
                </a:solidFill>
              </a:rPr>
              <a:t>Embezzlements</a:t>
            </a:r>
            <a:endParaRPr lang="en-US" sz="80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07067" y="3657600"/>
            <a:ext cx="7766936" cy="1782147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What’s going on and What does it mean to Board members??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91901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98396" y="641093"/>
            <a:ext cx="773481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>
                <a:solidFill>
                  <a:schemeClr val="accent1">
                    <a:lumMod val="75000"/>
                  </a:schemeClr>
                </a:solidFill>
              </a:rPr>
              <a:t>What a Board Can Do: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55576" y="2547257"/>
            <a:ext cx="913466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4000" dirty="0" smtClean="0"/>
              <a:t>Pay special attention to accountants and managers.</a:t>
            </a:r>
          </a:p>
          <a:p>
            <a:pPr marL="1028700" lvl="1" indent="-571500">
              <a:buFont typeface="Wingdings" panose="05000000000000000000" pitchFamily="2" charset="2"/>
              <a:buChar char="v"/>
            </a:pPr>
            <a:r>
              <a:rPr lang="en-US" sz="4000" dirty="0" smtClean="0"/>
              <a:t>Segregate critical duties as possible to deter fraudulent activity.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0661473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3812" y="883689"/>
            <a:ext cx="968777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>
                <a:solidFill>
                  <a:schemeClr val="accent1">
                    <a:lumMod val="75000"/>
                  </a:schemeClr>
                </a:solidFill>
              </a:rPr>
              <a:t>What a Board Can Do: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73020" y="2603241"/>
            <a:ext cx="811763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000" dirty="0" smtClean="0"/>
              <a:t>Ensure that the auditing function is unpredictable in schedule, frequency and what is being audited.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03540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3206" y="585109"/>
            <a:ext cx="773481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>
                <a:solidFill>
                  <a:schemeClr val="accent1">
                    <a:lumMod val="75000"/>
                  </a:schemeClr>
                </a:solidFill>
              </a:rPr>
              <a:t>What a Board Can Do: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11763" y="2202024"/>
            <a:ext cx="915333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000" dirty="0" smtClean="0"/>
              <a:t>Restrict access to personally identifiable information.</a:t>
            </a:r>
          </a:p>
          <a:p>
            <a:pPr marL="1028700" lvl="1" indent="-571500">
              <a:buFont typeface="Wingdings" panose="05000000000000000000" pitchFamily="2" charset="2"/>
              <a:buChar char="v"/>
            </a:pPr>
            <a:r>
              <a:rPr lang="en-US" sz="4000" dirty="0" smtClean="0"/>
              <a:t>Ensure employee privileges are necessary and appropriate for job duties.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8680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1186" y="588295"/>
            <a:ext cx="773481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 smtClean="0">
                <a:solidFill>
                  <a:schemeClr val="accent1">
                    <a:lumMod val="75000"/>
                  </a:schemeClr>
                </a:solidFill>
              </a:rPr>
              <a:t>What a Board Can Do:</a:t>
            </a:r>
            <a:endParaRPr lang="en-US" sz="6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1804" y="1987421"/>
            <a:ext cx="903203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000" dirty="0" smtClean="0"/>
              <a:t>Develop an insider incident response plan.</a:t>
            </a:r>
          </a:p>
          <a:p>
            <a:pPr marL="1028700" lvl="1" indent="-571500">
              <a:buFont typeface="Wingdings" panose="05000000000000000000" pitchFamily="2" charset="2"/>
              <a:buChar char="v"/>
            </a:pPr>
            <a:r>
              <a:rPr lang="en-US" sz="4000" dirty="0" smtClean="0"/>
              <a:t>Damage Control</a:t>
            </a:r>
          </a:p>
          <a:p>
            <a:pPr marL="1028700" lvl="1" indent="-571500">
              <a:buFont typeface="Wingdings" panose="05000000000000000000" pitchFamily="2" charset="2"/>
              <a:buChar char="v"/>
            </a:pPr>
            <a:r>
              <a:rPr lang="en-US" sz="4000" dirty="0" smtClean="0"/>
              <a:t>Consistent Information</a:t>
            </a:r>
          </a:p>
          <a:p>
            <a:pPr marL="1028700" lvl="1" indent="-571500">
              <a:buFont typeface="Wingdings" panose="05000000000000000000" pitchFamily="2" charset="2"/>
              <a:buChar char="v"/>
            </a:pPr>
            <a:r>
              <a:rPr lang="en-US" sz="4000" dirty="0" smtClean="0"/>
              <a:t>Everyone understands requirements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63111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1" y="447870"/>
            <a:ext cx="773481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chemeClr val="accent1">
                    <a:lumMod val="75000"/>
                  </a:schemeClr>
                </a:solidFill>
              </a:rPr>
              <a:t>What a Board Can Do:</a:t>
            </a:r>
            <a:endParaRPr lang="en-US" sz="6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7911" y="1548881"/>
            <a:ext cx="1079551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000" dirty="0" smtClean="0"/>
              <a:t>Require two party authorizations ~ upon initiation and release of all wires and ACH releases.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000" dirty="0" smtClean="0"/>
              <a:t>Require daily staff reconciliation of wires and ACH releases.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000" dirty="0" smtClean="0"/>
              <a:t>Ensure proper segregation of duties – where possible separate authorizing, preparing, signing and mailing of payments.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9017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97181" y="249208"/>
            <a:ext cx="773481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>
                <a:solidFill>
                  <a:schemeClr val="accent1">
                    <a:lumMod val="75000"/>
                  </a:schemeClr>
                </a:solidFill>
              </a:rPr>
              <a:t>What a Board Can Do: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86408" y="1264871"/>
            <a:ext cx="955454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000" dirty="0" smtClean="0"/>
              <a:t>Individual reconciling bank statements should not also be able to write checks and make entries in general ledger.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000" dirty="0" smtClean="0"/>
              <a:t>Review signature cards and authorities on a regular basis.   Adjust as necessary.  Remove individuals timely.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5155928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28767" y="314522"/>
            <a:ext cx="773481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>
                <a:solidFill>
                  <a:schemeClr val="accent1">
                    <a:lumMod val="75000"/>
                  </a:schemeClr>
                </a:solidFill>
              </a:rPr>
              <a:t>What a Board Can Do: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7074" y="1330185"/>
            <a:ext cx="1075819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000" dirty="0" smtClean="0"/>
              <a:t>Review all bank accounts regularly.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000" dirty="0" smtClean="0"/>
              <a:t>Review all investment accounts regularly.  Ensure broker statements accurately reflect the institution’s  investments and investment characteristics.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000" dirty="0" smtClean="0"/>
              <a:t>Ensure individuals maintaining investment information cannot also make the investment.  Segregate duties as able.</a:t>
            </a:r>
          </a:p>
        </p:txBody>
      </p:sp>
    </p:spTree>
    <p:extLst>
      <p:ext uri="{BB962C8B-B14F-4D97-AF65-F5344CB8AC3E}">
        <p14:creationId xmlns:p14="http://schemas.microsoft.com/office/powerpoint/2010/main" val="337801597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2699" y="379836"/>
            <a:ext cx="773481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>
                <a:solidFill>
                  <a:schemeClr val="accent1">
                    <a:lumMod val="75000"/>
                  </a:schemeClr>
                </a:solidFill>
              </a:rPr>
              <a:t>What a Board Can Do: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2699" y="1838131"/>
            <a:ext cx="894805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000" dirty="0" smtClean="0"/>
              <a:t>Ensure appropriate controls over individuals who can access credit union information from remote sites.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000" dirty="0" smtClean="0"/>
              <a:t>Ensure policies and procedures in place are appropriate and follow.  Review and amend regularly.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2295326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1135" y="417159"/>
            <a:ext cx="991844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>
                <a:solidFill>
                  <a:schemeClr val="accent1">
                    <a:lumMod val="75000"/>
                  </a:schemeClr>
                </a:solidFill>
              </a:rPr>
              <a:t>What a Board Can Do: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41175" y="1623528"/>
            <a:ext cx="1019836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000" dirty="0" smtClean="0"/>
              <a:t>Follow up on Currency Transaction Reports.  Ensure they are completed accurately and timely.  </a:t>
            </a:r>
            <a:endParaRPr lang="en-US" sz="4000" dirty="0"/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000" dirty="0" smtClean="0"/>
              <a:t>Ensure management monitors unusual or repeated activity.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000" dirty="0" smtClean="0"/>
              <a:t>Ensure regulations regarding Suspicious Activity Reports are followed. 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1428132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43608" y="361175"/>
            <a:ext cx="898709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>
                <a:solidFill>
                  <a:schemeClr val="accent1">
                    <a:lumMod val="75000"/>
                  </a:schemeClr>
                </a:solidFill>
              </a:rPr>
              <a:t>What a Board Can Do: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09128" y="1726164"/>
            <a:ext cx="916266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000" dirty="0" smtClean="0"/>
              <a:t>Monitor cash reserves ~ are they depleting with no explanation?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000" dirty="0" smtClean="0"/>
              <a:t>Ensure no employee has any mail for the credit union rerouted to a personal residence or private mailbox.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5193834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Embezzlement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4000" b="1" dirty="0" smtClean="0"/>
              <a:t>Noun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theft, misappropriation, or conversion of monies placed in one’s trust, or which belong to an employer.</a:t>
            </a:r>
          </a:p>
          <a:p>
            <a:r>
              <a:rPr lang="en-US" sz="4000" b="1" dirty="0" smtClean="0"/>
              <a:t>Verb</a:t>
            </a:r>
          </a:p>
          <a:p>
            <a:r>
              <a:rPr lang="en-US" sz="4000" b="1" i="1" dirty="0" smtClean="0"/>
              <a:t>Embezzle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Purposefully stealing, withholding, or using monies and/or assets that have been entrusted to an employee by an employer or organization.</a:t>
            </a:r>
          </a:p>
          <a:p>
            <a:endParaRPr lang="en-US" sz="4000" b="1" i="1" dirty="0"/>
          </a:p>
        </p:txBody>
      </p:sp>
    </p:spTree>
    <p:extLst>
      <p:ext uri="{BB962C8B-B14F-4D97-AF65-F5344CB8AC3E}">
        <p14:creationId xmlns:p14="http://schemas.microsoft.com/office/powerpoint/2010/main" val="1921448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1990" y="631763"/>
            <a:ext cx="773481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>
                <a:solidFill>
                  <a:schemeClr val="accent1">
                    <a:lumMod val="75000"/>
                  </a:schemeClr>
                </a:solidFill>
              </a:rPr>
              <a:t>What a Board Can Do: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9167" y="2435290"/>
            <a:ext cx="885475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i="1" dirty="0" smtClean="0">
                <a:solidFill>
                  <a:srgbClr val="002060"/>
                </a:solidFill>
              </a:rPr>
              <a:t>Hope for the best and plan for the worst!</a:t>
            </a:r>
            <a:endParaRPr lang="en-US" sz="72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57000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07298" y="1660849"/>
            <a:ext cx="527099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chemeClr val="accent1">
                    <a:lumMod val="75000"/>
                  </a:schemeClr>
                </a:solidFill>
                <a:latin typeface="Lucida Calligraphy" panose="03010101010101010101" pitchFamily="66" charset="0"/>
              </a:rPr>
              <a:t>Thank you!  </a:t>
            </a:r>
          </a:p>
          <a:p>
            <a:r>
              <a:rPr lang="en-US" sz="6000" dirty="0">
                <a:solidFill>
                  <a:schemeClr val="accent1">
                    <a:lumMod val="75000"/>
                  </a:schemeClr>
                </a:solidFill>
                <a:latin typeface="Lucida Calligraphy" panose="03010101010101010101" pitchFamily="66" charset="0"/>
              </a:rPr>
              <a:t>	</a:t>
            </a:r>
            <a:r>
              <a:rPr lang="en-US" sz="6000" dirty="0" smtClean="0">
                <a:solidFill>
                  <a:schemeClr val="accent1">
                    <a:lumMod val="75000"/>
                  </a:schemeClr>
                </a:solidFill>
                <a:latin typeface="Lucida Calligraphy" panose="03010101010101010101" pitchFamily="66" charset="0"/>
              </a:rPr>
              <a:t>	and</a:t>
            </a:r>
          </a:p>
          <a:p>
            <a:r>
              <a:rPr lang="en-US" sz="6000" dirty="0" smtClean="0">
                <a:solidFill>
                  <a:schemeClr val="accent1">
                    <a:lumMod val="75000"/>
                  </a:schemeClr>
                </a:solidFill>
                <a:latin typeface="Lucida Calligraphy" panose="03010101010101010101" pitchFamily="66" charset="0"/>
              </a:rPr>
              <a:t>Good Luck!!!</a:t>
            </a:r>
            <a:endParaRPr lang="en-US" sz="6000" dirty="0">
              <a:solidFill>
                <a:schemeClr val="accent1">
                  <a:lumMod val="75000"/>
                </a:schemeClr>
              </a:solidFill>
              <a:latin typeface="Lucida Calligraphy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72123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1856792"/>
            <a:ext cx="7981672" cy="32008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Baskerville Old Face" panose="02020602080505020303" pitchFamily="18" charset="0"/>
              </a:rPr>
              <a:t>Leanne O’Brien, Assistant Director</a:t>
            </a:r>
          </a:p>
          <a:p>
            <a:r>
              <a:rPr lang="en-US" sz="3200" dirty="0" smtClean="0">
                <a:latin typeface="Baskerville Old Face" panose="02020602080505020303" pitchFamily="18" charset="0"/>
              </a:rPr>
              <a:t>Office of Credit Unions</a:t>
            </a:r>
          </a:p>
          <a:p>
            <a:r>
              <a:rPr lang="en-US" sz="3200" dirty="0" smtClean="0">
                <a:latin typeface="Baskerville Old Face" panose="02020602080505020303" pitchFamily="18" charset="0"/>
              </a:rPr>
              <a:t>Department of Insurance and Financial Services</a:t>
            </a:r>
          </a:p>
          <a:p>
            <a:r>
              <a:rPr lang="en-US" sz="3200" dirty="0" smtClean="0">
                <a:latin typeface="Baskerville Old Face" panose="02020602080505020303" pitchFamily="18" charset="0"/>
              </a:rPr>
              <a:t>State of Michigan</a:t>
            </a:r>
          </a:p>
          <a:p>
            <a:r>
              <a:rPr lang="en-US" sz="3200" dirty="0" smtClean="0">
                <a:latin typeface="Baskerville Old Face" panose="02020602080505020303" pitchFamily="18" charset="0"/>
              </a:rPr>
              <a:t>Phone:  517-284-8621</a:t>
            </a:r>
          </a:p>
          <a:p>
            <a:r>
              <a:rPr lang="en-US" sz="2400" dirty="0" smtClean="0">
                <a:hlinkClick r:id="rId2"/>
              </a:rPr>
              <a:t>obrienL1@Michigan.gov</a:t>
            </a:r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2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3806889"/>
              </p:ext>
            </p:extLst>
          </p:nvPr>
        </p:nvGraphicFramePr>
        <p:xfrm>
          <a:off x="867748" y="1214188"/>
          <a:ext cx="9506856" cy="40689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2203"/>
                <a:gridCol w="1894114"/>
                <a:gridCol w="2034074"/>
                <a:gridCol w="1706465"/>
              </a:tblGrid>
              <a:tr h="5410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 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 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 2013</a:t>
                      </a:r>
                      <a:endParaRPr lang="en-US" dirty="0"/>
                    </a:p>
                  </a:txBody>
                  <a:tcPr/>
                </a:tc>
              </a:tr>
              <a:tr h="54100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IRS Investigations Initiated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156</a:t>
                      </a:r>
                      <a:endParaRPr lang="en-US" sz="2400" dirty="0"/>
                    </a:p>
                  </a:txBody>
                  <a:tcPr/>
                </a:tc>
              </a:tr>
              <a:tr h="54100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Prosecution Recommendations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128</a:t>
                      </a:r>
                      <a:endParaRPr lang="en-US" sz="2400" dirty="0"/>
                    </a:p>
                  </a:txBody>
                  <a:tcPr/>
                </a:tc>
              </a:tr>
              <a:tr h="54100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Indictments/Informations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122</a:t>
                      </a:r>
                      <a:endParaRPr lang="en-US" sz="2400" dirty="0"/>
                    </a:p>
                  </a:txBody>
                  <a:tcPr/>
                </a:tc>
              </a:tr>
              <a:tr h="54100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Sentenced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160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146</a:t>
                      </a:r>
                      <a:endParaRPr lang="en-US" sz="2400" dirty="0"/>
                    </a:p>
                  </a:txBody>
                  <a:tcPr/>
                </a:tc>
              </a:tr>
              <a:tr h="54100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Incarceration</a:t>
                      </a:r>
                      <a:r>
                        <a:rPr lang="en-US" sz="2400" baseline="0" dirty="0" smtClean="0"/>
                        <a:t> Rate*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80.6%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64.8%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78.8%</a:t>
                      </a:r>
                      <a:endParaRPr lang="en-US" sz="2400" dirty="0"/>
                    </a:p>
                  </a:txBody>
                  <a:tcPr/>
                </a:tc>
              </a:tr>
              <a:tr h="54100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Average Months to Serve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32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84988" y="5383763"/>
            <a:ext cx="91896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*Incarceration includes confinement to federal prison, halfway house, home detention or some combination thereof.</a:t>
            </a:r>
          </a:p>
          <a:p>
            <a:endParaRPr lang="en-US" dirty="0"/>
          </a:p>
          <a:p>
            <a:r>
              <a:rPr lang="en-US" dirty="0" smtClean="0"/>
              <a:t>DATA SOURCE;  Criminal Investigation Management Information System.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931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13692" y="2012693"/>
            <a:ext cx="655444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 smtClean="0">
                <a:solidFill>
                  <a:schemeClr val="accent1">
                    <a:lumMod val="75000"/>
                  </a:schemeClr>
                </a:solidFill>
              </a:rPr>
              <a:t>Is Embezzlement a Felony?</a:t>
            </a:r>
            <a:endParaRPr lang="en-US" sz="6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5271" y="3064857"/>
            <a:ext cx="2132118" cy="3452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73028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74385" y="779019"/>
            <a:ext cx="76111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accent1">
                    <a:lumMod val="75000"/>
                  </a:schemeClr>
                </a:solidFill>
              </a:rPr>
              <a:t>TYPES OF EMBEZZLEMENTS</a:t>
            </a:r>
            <a:endParaRPr lang="en-US" sz="6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9910" y="3290538"/>
            <a:ext cx="103085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i="1" dirty="0" smtClean="0"/>
              <a:t>External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i="1" dirty="0" smtClean="0"/>
              <a:t>Check Fraud, Mail/Wire Fraud, Check Kiting, email hacking</a:t>
            </a:r>
            <a:endParaRPr lang="en-US" sz="28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832360" y="4735726"/>
            <a:ext cx="887658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Internal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i="1" dirty="0" smtClean="0"/>
              <a:t>Misapplication of Funds, Manipulation of Accounts, Taking Cash</a:t>
            </a:r>
          </a:p>
        </p:txBody>
      </p:sp>
    </p:spTree>
    <p:extLst>
      <p:ext uri="{BB962C8B-B14F-4D97-AF65-F5344CB8AC3E}">
        <p14:creationId xmlns:p14="http://schemas.microsoft.com/office/powerpoint/2010/main" val="40217823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5697" y="738494"/>
            <a:ext cx="468589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chemeClr val="accent1">
                    <a:lumMod val="75000"/>
                  </a:schemeClr>
                </a:solidFill>
              </a:rPr>
              <a:t>Insider Fraud</a:t>
            </a:r>
            <a:endParaRPr lang="en-US" sz="6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78295" y="2267339"/>
            <a:ext cx="9601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Insiders pose a substantial threat to financial services organizations by virtue of their knowledge of and access to propriety systems and their ability to bypass security measures through legitimate means.</a:t>
            </a:r>
            <a:br>
              <a:rPr lang="en-US" sz="4000" dirty="0" smtClean="0"/>
            </a:b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0049" y="457200"/>
            <a:ext cx="3415003" cy="1799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65865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05673" y="485192"/>
            <a:ext cx="54389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chemeClr val="accent1">
                    <a:lumMod val="75000"/>
                  </a:schemeClr>
                </a:solidFill>
              </a:rPr>
              <a:t>Insider Fraud</a:t>
            </a:r>
            <a:endParaRPr lang="en-US" sz="6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03649" y="1707502"/>
            <a:ext cx="1019835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000" dirty="0" smtClean="0"/>
              <a:t>“Low and slow” does more damage and escapes detection longer.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000" dirty="0" smtClean="0"/>
              <a:t>On average, over 60 months between hiring and start of fraud 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000" dirty="0" smtClean="0"/>
              <a:t>Most insiders means not technically sophisticated.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169040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26403" y="519795"/>
            <a:ext cx="468589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>
                <a:solidFill>
                  <a:schemeClr val="accent1">
                    <a:lumMod val="75000"/>
                  </a:schemeClr>
                </a:solidFill>
              </a:rPr>
              <a:t>Insider Fraud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43609" y="1894114"/>
            <a:ext cx="892006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000" dirty="0" smtClean="0"/>
              <a:t>Non-technical more likely to commit fraud in banking and finance industry.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000" dirty="0" smtClean="0"/>
              <a:t>Previously authorized access to carry out fraud.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2962745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170</TotalTime>
  <Words>868</Words>
  <Application>Microsoft Office PowerPoint</Application>
  <PresentationFormat>Widescreen</PresentationFormat>
  <Paragraphs>136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Baskerville Old Face</vt:lpstr>
      <vt:lpstr>Lucida Calligraphy</vt:lpstr>
      <vt:lpstr>Trebuchet MS</vt:lpstr>
      <vt:lpstr>Wingdings</vt:lpstr>
      <vt:lpstr>Wingdings 3</vt:lpstr>
      <vt:lpstr>Facet</vt:lpstr>
      <vt:lpstr>“2016 Will Be Better”</vt:lpstr>
      <vt:lpstr>Embezzlements</vt:lpstr>
      <vt:lpstr>Embezzlement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Board Members Fiduciary and Regulatory Responsibilities</vt:lpstr>
      <vt:lpstr>FRAUD PREVENTION </vt:lpstr>
      <vt:lpstr>What A Board Can Do: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State of Michigan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“2016 Will Be Better”</dc:title>
  <dc:creator>OBrien Leanne</dc:creator>
  <cp:lastModifiedBy>OBrien Leanne</cp:lastModifiedBy>
  <cp:revision>27</cp:revision>
  <dcterms:created xsi:type="dcterms:W3CDTF">2016-04-05T01:03:44Z</dcterms:created>
  <dcterms:modified xsi:type="dcterms:W3CDTF">2016-04-09T01:48:41Z</dcterms:modified>
</cp:coreProperties>
</file>